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7"/>
  </p:notesMasterIdLst>
  <p:sldIdLst>
    <p:sldId id="288" r:id="rId2"/>
    <p:sldId id="282" r:id="rId3"/>
    <p:sldId id="274" r:id="rId4"/>
    <p:sldId id="277" r:id="rId5"/>
    <p:sldId id="278" r:id="rId6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E73727"/>
    <a:srgbClr val="0BB6D7"/>
    <a:srgbClr val="23A638"/>
    <a:srgbClr val="AD137F"/>
    <a:srgbClr val="25B0D9"/>
    <a:srgbClr val="FFC000"/>
    <a:srgbClr val="273481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 showGuides="1">
      <p:cViewPr>
        <p:scale>
          <a:sx n="100" d="100"/>
          <a:sy n="100" d="100"/>
        </p:scale>
        <p:origin x="0" y="-536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E91250-F2B0-4977-98C7-4BA4EEBEEF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03F5841-9F41-47FA-A9EB-B342AC780B0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F5841-9F41-47FA-A9EB-B342AC780B0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01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86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0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0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08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349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35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08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63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26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B472-4B30-4EC4-9131-52A1A2609660}" type="datetimeFigureOut">
              <a:rPr lang="it-IT" smtClean="0"/>
              <a:t>25/10/20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53ED-ECA7-4B1C-BE69-4424F75C2EE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3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9243" y="1661651"/>
            <a:ext cx="12182758" cy="4218039"/>
          </a:xfrm>
          <a:prstGeom prst="rect">
            <a:avLst/>
          </a:prstGeom>
          <a:solidFill>
            <a:srgbClr val="25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3498" r="3914" b="4047"/>
          <a:stretch/>
        </p:blipFill>
        <p:spPr>
          <a:xfrm>
            <a:off x="324059" y="2084895"/>
            <a:ext cx="1907458" cy="283169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2" y="2395088"/>
            <a:ext cx="3800914" cy="4462912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-2" y="649190"/>
            <a:ext cx="12192000" cy="614380"/>
          </a:xfrm>
          <a:prstGeom prst="rect">
            <a:avLst/>
          </a:prstGeom>
          <a:solidFill>
            <a:srgbClr val="F8CE2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-1" y="294969"/>
            <a:ext cx="2618138" cy="708442"/>
            <a:chOff x="2251586" y="523763"/>
            <a:chExt cx="3365389" cy="5160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Rettangolo 17"/>
            <p:cNvSpPr/>
            <p:nvPr/>
          </p:nvSpPr>
          <p:spPr>
            <a:xfrm>
              <a:off x="2251586" y="525210"/>
              <a:ext cx="2880857" cy="514589"/>
            </a:xfrm>
            <a:prstGeom prst="rect">
              <a:avLst/>
            </a:prstGeom>
            <a:solidFill>
              <a:srgbClr val="27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riangolo rettangolo 18"/>
            <p:cNvSpPr/>
            <p:nvPr/>
          </p:nvSpPr>
          <p:spPr>
            <a:xfrm>
              <a:off x="5132444" y="523763"/>
              <a:ext cx="484531" cy="516036"/>
            </a:xfrm>
            <a:prstGeom prst="rtTriangle">
              <a:avLst/>
            </a:prstGeom>
            <a:solidFill>
              <a:srgbClr val="273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101213" y="2084895"/>
            <a:ext cx="8809704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Arti ausiliarie </a:t>
            </a:r>
          </a:p>
          <a:p>
            <a:pPr lvl="0"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delle professioni </a:t>
            </a:r>
          </a:p>
          <a:p>
            <a:pPr lvl="0"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sanitarie: </a:t>
            </a:r>
          </a:p>
          <a:p>
            <a:pPr lvl="0"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ottico</a:t>
            </a:r>
            <a:endParaRPr lang="it-IT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0432103" y="1595654"/>
            <a:ext cx="1755106" cy="400110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Unico in Provincia di Varese!</a:t>
            </a:r>
            <a:endParaRPr lang="it-I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167438" y="649190"/>
            <a:ext cx="586976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Gli indirizzi di studio | </a:t>
            </a:r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Corsi quinquennali</a:t>
            </a:r>
            <a:endParaRPr lang="it-I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32"/>
          <p:cNvGrpSpPr/>
          <p:nvPr/>
        </p:nvGrpSpPr>
        <p:grpSpPr>
          <a:xfrm rot="20805967">
            <a:off x="9624705" y="1283960"/>
            <a:ext cx="1043096" cy="1005078"/>
            <a:chOff x="9476637" y="5614543"/>
            <a:chExt cx="985866" cy="790283"/>
          </a:xfrm>
        </p:grpSpPr>
        <p:sp>
          <p:nvSpPr>
            <p:cNvPr id="34" name="Esplosione 1 33"/>
            <p:cNvSpPr/>
            <p:nvPr/>
          </p:nvSpPr>
          <p:spPr>
            <a:xfrm>
              <a:off x="9476637" y="5614543"/>
              <a:ext cx="985866" cy="790283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9570108" y="5812275"/>
              <a:ext cx="725511" cy="35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50" y="1507832"/>
            <a:ext cx="553152" cy="553152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5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2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/>
          <a:stretch/>
        </p:blipFill>
        <p:spPr>
          <a:xfrm>
            <a:off x="668540" y="1727610"/>
            <a:ext cx="3574049" cy="4980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Rettangolo 31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5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4" name="Rettangolo 33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ttangolo 37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Triangolo rettangolo 38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0" name="CasellaDiTesto 39"/>
          <p:cNvSpPr txBox="1"/>
          <p:nvPr/>
        </p:nvSpPr>
        <p:spPr>
          <a:xfrm>
            <a:off x="4326194" y="331481"/>
            <a:ext cx="7530187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Arti ausiliarie delle professioni sanitarie: ottico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226;p30"/>
          <p:cNvSpPr/>
          <p:nvPr/>
        </p:nvSpPr>
        <p:spPr>
          <a:xfrm>
            <a:off x="6292645" y="1377758"/>
            <a:ext cx="5563736" cy="263407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diplomato: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14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000000"/>
              </a:buClr>
              <a:buSzPts val="1100"/>
              <a:buFont typeface="Courier New"/>
              <a:buChar char="o"/>
            </a:pP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possiede le competenze necessarie per realizzare, nel laboratorio oftalmico, ogni tipo di soluzione ottica personalizzata e per confezionare, manutenere e commercializzare ausili ottici nel rispetto della normativa vigente.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000000"/>
              </a:buClr>
              <a:buSzPts val="1100"/>
              <a:buFont typeface="Courier New"/>
              <a:buChar char="o"/>
            </a:pPr>
            <a:r>
              <a:rPr lang="it-IT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in grado di riconoscere e valutare i difetti visivi con metodi oggettivi e soggettivi e proporre le soluzioni adeguate per i difetti semplici (miopia, presbiopia).</a:t>
            </a:r>
          </a:p>
        </p:txBody>
      </p:sp>
      <p:sp>
        <p:nvSpPr>
          <p:cNvPr id="46" name="Google Shape;220;p29"/>
          <p:cNvSpPr/>
          <p:nvPr/>
        </p:nvSpPr>
        <p:spPr>
          <a:xfrm>
            <a:off x="550606" y="1465638"/>
            <a:ext cx="2950242" cy="22494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orario primo biennio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4326194" y="6069439"/>
            <a:ext cx="102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</a:rPr>
              <a:t>Le ore evidenziate a colori sono di compresenza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 rotWithShape="1">
          <a:blip r:embed="rId4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6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5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6" name="Rettangolo 35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7" name="Gruppo 36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Rettangolo 39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Triangolo rettangolo 40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2" y="2382902"/>
            <a:ext cx="6735095" cy="4475097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554332" y="1590062"/>
            <a:ext cx="5121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Sbocchi dopo il diploma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Inserimento lavorativo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presso:</a:t>
            </a: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/>
              <a:buChar char="o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Centri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ottici, laboratori e punti vendita specializzati nel settore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dell’ottica</a:t>
            </a: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/>
              <a:buChar char="o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Aziende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multinazionali operanti nel settore della produzione e dell’assemblaggio di componenti ottici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/>
              <a:buChar char="o"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Strutture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pubbliche o private in collaborazione con il medico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oculista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Esercizio della libera professione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presso attività in proprio come titolare di negozio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specializzato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Accesso a corsi universitari </a:t>
            </a:r>
            <a:endParaRPr lang="it-IT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indirizzo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ottica e optometria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3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4326194" y="331481"/>
            <a:ext cx="7530187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Arti ausiliarie delle professioni sanitarie: ottico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2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" b="245"/>
          <a:stretch/>
        </p:blipFill>
        <p:spPr>
          <a:xfrm>
            <a:off x="5930604" y="1710809"/>
            <a:ext cx="6275943" cy="4168881"/>
          </a:xfrm>
          <a:prstGeom prst="rect">
            <a:avLst/>
          </a:prstGeom>
          <a:ln w="38100" cmpd="sng">
            <a:solidFill>
              <a:srgbClr val="25B0D9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" t="5" r="4126" b="3095"/>
          <a:stretch/>
        </p:blipFill>
        <p:spPr>
          <a:xfrm>
            <a:off x="-1" y="1710809"/>
            <a:ext cx="6164827" cy="4168881"/>
          </a:xfrm>
          <a:prstGeom prst="rect">
            <a:avLst/>
          </a:prstGeom>
          <a:ln w="38100" cmpd="sng">
            <a:solidFill>
              <a:srgbClr val="25B0D9"/>
            </a:solidFill>
          </a:ln>
        </p:spPr>
      </p:pic>
      <p:sp>
        <p:nvSpPr>
          <p:cNvPr id="30" name="Rettangolo 29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5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" name="Gruppo 30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2" name="Rettangolo 31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Rettangolo 35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Triangolo rettangolo 36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52" name="CasellaDiTesto 51"/>
          <p:cNvSpPr txBox="1"/>
          <p:nvPr/>
        </p:nvSpPr>
        <p:spPr>
          <a:xfrm>
            <a:off x="-19005" y="6038046"/>
            <a:ext cx="527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Esercitazioni nel laboratorio di ottica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 rotWithShape="1">
          <a:blip r:embed="rId6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54" name="CasellaDiTesto 53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326194" y="331481"/>
            <a:ext cx="7530187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Arti ausiliarie delle professioni sanitarie: ottico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1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16"/>
            <a:ext cx="6167442" cy="4119383"/>
          </a:xfrm>
          <a:prstGeom prst="rect">
            <a:avLst/>
          </a:prstGeom>
          <a:ln w="38100" cmpd="sng">
            <a:solidFill>
              <a:srgbClr val="25B0D9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19" y="1729616"/>
            <a:ext cx="6167439" cy="4119384"/>
          </a:xfrm>
          <a:prstGeom prst="rect">
            <a:avLst/>
          </a:prstGeom>
          <a:ln w="38100" cmpd="sng">
            <a:solidFill>
              <a:srgbClr val="25B0D9"/>
            </a:solidFill>
          </a:ln>
        </p:spPr>
      </p:pic>
      <p:sp>
        <p:nvSpPr>
          <p:cNvPr id="31" name="Rettangolo 30"/>
          <p:cNvSpPr/>
          <p:nvPr/>
        </p:nvSpPr>
        <p:spPr>
          <a:xfrm>
            <a:off x="-3" y="390431"/>
            <a:ext cx="12192004" cy="674511"/>
          </a:xfrm>
          <a:prstGeom prst="rect">
            <a:avLst/>
          </a:prstGeom>
          <a:solidFill>
            <a:srgbClr val="25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/>
          <p:cNvGrpSpPr/>
          <p:nvPr/>
        </p:nvGrpSpPr>
        <p:grpSpPr>
          <a:xfrm>
            <a:off x="-2" y="294969"/>
            <a:ext cx="12192000" cy="968601"/>
            <a:chOff x="-2" y="294969"/>
            <a:chExt cx="12192000" cy="968601"/>
          </a:xfrm>
        </p:grpSpPr>
        <p:sp>
          <p:nvSpPr>
            <p:cNvPr id="33" name="Rettangolo 32"/>
            <p:cNvSpPr/>
            <p:nvPr/>
          </p:nvSpPr>
          <p:spPr>
            <a:xfrm>
              <a:off x="-2" y="649190"/>
              <a:ext cx="12192000" cy="614380"/>
            </a:xfrm>
            <a:prstGeom prst="rect">
              <a:avLst/>
            </a:prstGeom>
            <a:solidFill>
              <a:srgbClr val="F8CE2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4" name="Gruppo 33"/>
            <p:cNvGrpSpPr/>
            <p:nvPr/>
          </p:nvGrpSpPr>
          <p:grpSpPr>
            <a:xfrm>
              <a:off x="-1" y="294969"/>
              <a:ext cx="2618138" cy="708442"/>
              <a:chOff x="2251586" y="523763"/>
              <a:chExt cx="3365389" cy="51603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Rettangolo 36"/>
              <p:cNvSpPr/>
              <p:nvPr/>
            </p:nvSpPr>
            <p:spPr>
              <a:xfrm>
                <a:off x="2251586" y="525210"/>
                <a:ext cx="2880857" cy="514589"/>
              </a:xfrm>
              <a:prstGeom prst="rect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Triangolo rettangolo 37"/>
              <p:cNvSpPr/>
              <p:nvPr/>
            </p:nvSpPr>
            <p:spPr>
              <a:xfrm>
                <a:off x="5132444" y="523763"/>
                <a:ext cx="484531" cy="516036"/>
              </a:xfrm>
              <a:prstGeom prst="rtTriangle">
                <a:avLst/>
              </a:prstGeom>
              <a:solidFill>
                <a:srgbClr val="2734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4" name="CasellaDiTesto 43"/>
          <p:cNvSpPr txBox="1"/>
          <p:nvPr/>
        </p:nvSpPr>
        <p:spPr>
          <a:xfrm>
            <a:off x="-19005" y="6038046"/>
            <a:ext cx="527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Esercitazioni nel laboratorio di ottica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5"/>
          <a:srcRect l="12936" t="31782" r="46897" b="48756"/>
          <a:stretch/>
        </p:blipFill>
        <p:spPr>
          <a:xfrm>
            <a:off x="451510" y="330712"/>
            <a:ext cx="1792450" cy="488537"/>
          </a:xfrm>
          <a:prstGeom prst="rect">
            <a:avLst/>
          </a:prstGeom>
        </p:spPr>
      </p:pic>
      <p:sp>
        <p:nvSpPr>
          <p:cNvPr id="47" name="CasellaDiTesto 46"/>
          <p:cNvSpPr txBox="1"/>
          <p:nvPr/>
        </p:nvSpPr>
        <p:spPr>
          <a:xfrm>
            <a:off x="567511" y="809477"/>
            <a:ext cx="618070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VARESE</a:t>
            </a:r>
            <a:endParaRPr lang="it-IT" sz="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4326194" y="331481"/>
            <a:ext cx="7530187" cy="80021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Corso quinquennale</a:t>
            </a:r>
          </a:p>
          <a:p>
            <a:pPr lvl="0" algn="r"/>
            <a:r>
              <a:rPr lang="it-IT" sz="2800" dirty="0" smtClean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Arti ausiliarie delle professioni sanitarie: ottico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26594</TotalTime>
  <Words>191</Words>
  <Application>Microsoft Macintosh PowerPoint</Application>
  <PresentationFormat>Personalizzato</PresentationFormat>
  <Paragraphs>44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Chiara Ricardi</cp:lastModifiedBy>
  <cp:revision>301</cp:revision>
  <cp:lastPrinted>2020-01-08T10:51:14Z</cp:lastPrinted>
  <dcterms:created xsi:type="dcterms:W3CDTF">2019-10-22T09:01:32Z</dcterms:created>
  <dcterms:modified xsi:type="dcterms:W3CDTF">2020-10-25T11:04:04Z</dcterms:modified>
</cp:coreProperties>
</file>